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8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66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0BED7-27CB-42C6-A380-319D458C7314}" type="datetimeFigureOut">
              <a:rPr lang="fr-FR" smtClean="0"/>
              <a:t>21/02/2019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30CD4-76E9-49F7-87FF-94CDC26E2D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530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5F8E-6F35-4BBD-9C5C-2036303F306D}" type="datetimeFigureOut">
              <a:rPr lang="fr-FR" smtClean="0"/>
              <a:pPr/>
              <a:t>21/02/2019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EE727-F82C-44BD-ADBB-A10329EE37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8000" b="1" i="1" u="sng" dirty="0" smtClean="0">
                <a:solidFill>
                  <a:schemeClr val="tx2"/>
                </a:solidFill>
                <a:latin typeface="Gabriola" pitchFamily="82" charset="0"/>
              </a:rPr>
              <a:t>Le métier de 2030</a:t>
            </a:r>
            <a:br>
              <a:rPr lang="fr-FR" sz="8000" b="1" i="1" u="sng" dirty="0" smtClean="0">
                <a:solidFill>
                  <a:schemeClr val="tx2"/>
                </a:solidFill>
                <a:latin typeface="Gabriola" pitchFamily="82" charset="0"/>
              </a:rPr>
            </a:br>
            <a:r>
              <a:rPr lang="fr-FR" sz="8000" b="1" i="1" u="sng" dirty="0" smtClean="0">
                <a:solidFill>
                  <a:schemeClr val="tx2"/>
                </a:solidFill>
                <a:latin typeface="Gabriola" pitchFamily="82" charset="0"/>
              </a:rPr>
              <a:t>Chez Liebherr</a:t>
            </a:r>
            <a:endParaRPr lang="fr-FR" sz="8000" b="1" i="1" u="sng" dirty="0">
              <a:solidFill>
                <a:schemeClr val="tx2"/>
              </a:solidFill>
              <a:latin typeface="Gabriola" pitchFamily="8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79512" y="260648"/>
            <a:ext cx="17974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latin typeface="Andalus" pitchFamily="18" charset="-78"/>
                <a:cs typeface="Andalus" pitchFamily="18" charset="-78"/>
              </a:rPr>
              <a:t>Athénais Voeltzel</a:t>
            </a:r>
          </a:p>
          <a:p>
            <a:r>
              <a:rPr lang="fr-FR" i="1" dirty="0" smtClean="0">
                <a:latin typeface="Andalus" pitchFamily="18" charset="-78"/>
                <a:cs typeface="Andalus" pitchFamily="18" charset="-78"/>
              </a:rPr>
              <a:t>Mariana Ribeiro </a:t>
            </a:r>
          </a:p>
          <a:p>
            <a:r>
              <a:rPr lang="fr-FR" i="1" dirty="0" smtClean="0">
                <a:latin typeface="Andalus" pitchFamily="18" charset="-78"/>
                <a:cs typeface="Andalus" pitchFamily="18" charset="-78"/>
              </a:rPr>
              <a:t>Ozcan Uyanik</a:t>
            </a:r>
            <a:endParaRPr lang="fr-FR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868144" y="5733256"/>
            <a:ext cx="26885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latin typeface="Andalus" pitchFamily="18" charset="-78"/>
                <a:cs typeface="Andalus" pitchFamily="18" charset="-78"/>
              </a:rPr>
              <a:t>Lycée Jean de Prades 2019</a:t>
            </a:r>
          </a:p>
          <a:p>
            <a:r>
              <a:rPr lang="fr-FR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fr-FR" i="1" dirty="0" smtClean="0">
                <a:latin typeface="Andalus" pitchFamily="18" charset="-78"/>
                <a:cs typeface="Andalus" pitchFamily="18" charset="-78"/>
              </a:rPr>
              <a:t>               1STMG2</a:t>
            </a:r>
          </a:p>
          <a:p>
            <a:r>
              <a:rPr lang="fr-FR" i="1" dirty="0" smtClean="0">
                <a:latin typeface="Andalus" pitchFamily="18" charset="-78"/>
                <a:cs typeface="Andalus" pitchFamily="18" charset="-78"/>
              </a:rPr>
              <a:t>    82100 Castelsarrasin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1520" y="4941168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fr-FR" i="1" dirty="0" smtClean="0">
              <a:solidFill>
                <a:schemeClr val="accent3">
                  <a:lumMod val="50000"/>
                </a:schemeClr>
              </a:solidFill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fr-FR" i="1" dirty="0" smtClean="0">
                <a:solidFill>
                  <a:schemeClr val="accent3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CONFIDENTIEL: Reproduction interdite sauf autorisation expresse de la 1STMG2 du Lycée Jean de Prades de Castelsarrasin.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i="1" u="sng" dirty="0" smtClean="0">
                <a:solidFill>
                  <a:schemeClr val="tx2"/>
                </a:solidFill>
                <a:latin typeface="Gabriola" pitchFamily="82" charset="0"/>
              </a:rPr>
              <a:t>Une entreprise, un métier en 2018, quels métiers en 2030 ?</a:t>
            </a:r>
            <a:endParaRPr lang="fr-FR" b="1" i="1" u="sng" dirty="0">
              <a:solidFill>
                <a:schemeClr val="tx2"/>
              </a:solidFill>
              <a:latin typeface="Gabriola" pitchFamily="82" charset="0"/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395536" y="1254969"/>
          <a:ext cx="8229600" cy="5256584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3970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8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036">
                <a:tc>
                  <a:txBody>
                    <a:bodyPr/>
                    <a:lstStyle/>
                    <a:p>
                      <a:pPr algn="ctr"/>
                      <a:r>
                        <a:rPr lang="fr-FR" i="1" u="sng" dirty="0" smtClean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u="sng" dirty="0" smtClean="0"/>
                        <a:t>2030</a:t>
                      </a:r>
                      <a:endParaRPr lang="fr-FR" i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824"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lt1"/>
                          </a:solidFill>
                          <a:latin typeface="Arial Black" pitchFamily="34" charset="0"/>
                          <a:ea typeface="+mn-ea"/>
                          <a:cs typeface="Aharoni" pitchFamily="2" charset="-79"/>
                        </a:rPr>
                        <a:t>L’homme est au cœur de toute activité professionnelle ( Mécanicien, vendeur..)</a:t>
                      </a:r>
                    </a:p>
                    <a:p>
                      <a:endParaRPr lang="fr-FR" sz="1800" kern="1200" dirty="0" smtClean="0">
                        <a:solidFill>
                          <a:schemeClr val="lt1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  <a:p>
                      <a:endParaRPr lang="fr-FR" sz="1800" kern="1200" dirty="0" smtClean="0">
                        <a:solidFill>
                          <a:schemeClr val="lt1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-Vendeur</a:t>
                      </a:r>
                      <a:r>
                        <a:rPr lang="fr-FR" sz="1800" kern="1200" baseline="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(Frigo, électroménager, produits dans l’aéronautique)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-Conducteur d’engins,               </a:t>
                      </a:r>
                      <a:r>
                        <a:rPr lang="fr-FR" sz="1800" kern="1200" baseline="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      </a:t>
                      </a:r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Vendeur de matériels (Travaux</a:t>
                      </a:r>
                      <a:r>
                        <a:rPr lang="fr-FR" sz="1800" kern="1200" baseline="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publics)</a:t>
                      </a:r>
                      <a:endParaRPr lang="fr-FR" sz="1800" kern="1200" dirty="0" smtClean="0">
                        <a:solidFill>
                          <a:schemeClr val="lt1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  <a:p>
                      <a:endParaRPr lang="fr-FR" sz="1800" kern="1200" dirty="0" smtClean="0">
                        <a:solidFill>
                          <a:schemeClr val="lt1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lt1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lt1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kern="1200" dirty="0" smtClean="0">
                        <a:solidFill>
                          <a:schemeClr val="lt1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-Commande en ligne  (Service clientèle, Hot-line)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-Service comptabilité</a:t>
                      </a:r>
                      <a:r>
                        <a:rPr lang="fr-FR" sz="1800" kern="1200" baseline="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et facturation</a:t>
                      </a:r>
                      <a:endParaRPr lang="fr-FR" sz="1800" kern="1200" dirty="0" smtClean="0">
                        <a:solidFill>
                          <a:schemeClr val="lt1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fr-FR" sz="1400" dirty="0" smtClean="0">
                          <a:latin typeface="Arial Black" pitchFamily="34" charset="0"/>
                          <a:cs typeface="Andalus" pitchFamily="18" charset="-78"/>
                        </a:rPr>
                        <a:t>Le Robot est au</a:t>
                      </a:r>
                      <a:r>
                        <a:rPr lang="fr-FR" sz="1400" baseline="0" dirty="0" smtClean="0">
                          <a:latin typeface="Arial Black" pitchFamily="34" charset="0"/>
                          <a:cs typeface="Andalus" pitchFamily="18" charset="-78"/>
                        </a:rPr>
                        <a:t> cœur de toute activité professionnelle ( Analyste programmeur, CIMA</a:t>
                      </a:r>
                      <a:r>
                        <a:rPr lang="fr-FR" sz="1400" b="1" baseline="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cs typeface="Andalus" pitchFamily="18" charset="-78"/>
                        </a:rPr>
                        <a:t>*</a:t>
                      </a:r>
                      <a:r>
                        <a:rPr lang="fr-FR" sz="1400" baseline="0" dirty="0" smtClean="0">
                          <a:latin typeface="Arial Black" pitchFamily="34" charset="0"/>
                          <a:cs typeface="Andalus" pitchFamily="18" charset="-78"/>
                        </a:rPr>
                        <a:t>..)</a:t>
                      </a:r>
                      <a:endParaRPr lang="fr-FR" sz="1400" dirty="0" smtClean="0">
                        <a:latin typeface="Arial Black" pitchFamily="34" charset="0"/>
                        <a:cs typeface="Andalus" pitchFamily="18" charset="-78"/>
                      </a:endParaRPr>
                    </a:p>
                    <a:p>
                      <a:pPr lvl="0"/>
                      <a:endParaRPr lang="fr-FR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lvl="0"/>
                      <a:endParaRPr lang="fr-FR" dirty="0" smtClean="0">
                        <a:latin typeface="Andalus" pitchFamily="18" charset="-78"/>
                        <a:cs typeface="Andalus" pitchFamily="18" charset="-78"/>
                      </a:endParaRPr>
                    </a:p>
                    <a:p>
                      <a:pPr lvl="0"/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Aucun contact humain (à</a:t>
                      </a:r>
                      <a:r>
                        <a:rPr lang="fr-FR" sz="1800" kern="1200" baseline="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l’exception du vendeur qui réalise toute la démarche  commerciale) le Robot fait le reste.</a:t>
                      </a:r>
                      <a:endParaRPr lang="fr-FR" sz="1800" kern="1200" dirty="0" smtClean="0">
                        <a:solidFill>
                          <a:schemeClr val="lt1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  <a:p>
                      <a:pPr lvl="0"/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    + de production( la robotisation)</a:t>
                      </a:r>
                    </a:p>
                    <a:p>
                      <a:pPr lvl="0"/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   </a:t>
                      </a:r>
                      <a:r>
                        <a:rPr lang="fr-FR" sz="1800" kern="1200" baseline="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+</a:t>
                      </a:r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  de chiffre d’affaires</a:t>
                      </a:r>
                    </a:p>
                    <a:p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 -Machine autonome (à programmer manuellement par CIMA</a:t>
                      </a:r>
                      <a:r>
                        <a:rPr lang="fr-FR" sz="1800" b="1" kern="1200" dirty="0" smtClean="0">
                          <a:solidFill>
                            <a:srgbClr val="C00000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*</a:t>
                      </a:r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) pour fabriquer d’autres machines .</a:t>
                      </a:r>
                    </a:p>
                    <a:p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 </a:t>
                      </a:r>
                    </a:p>
                    <a:p>
                      <a:endParaRPr lang="fr-FR" sz="1800" kern="1200" dirty="0" smtClean="0">
                        <a:solidFill>
                          <a:schemeClr val="lt1"/>
                        </a:solidFill>
                        <a:latin typeface="Andalus" pitchFamily="18" charset="-78"/>
                        <a:ea typeface="+mn-ea"/>
                        <a:cs typeface="Andalus" pitchFamily="18" charset="-78"/>
                      </a:endParaRPr>
                    </a:p>
                    <a:p>
                      <a:r>
                        <a:rPr lang="fr-FR" sz="1800" kern="120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-Logiciel (</a:t>
                      </a:r>
                      <a:r>
                        <a:rPr lang="fr-FR" sz="1800" kern="1200" baseline="0" dirty="0" smtClean="0">
                          <a:solidFill>
                            <a:schemeClr val="lt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ressources financières) intégré au robot par le CIMA</a:t>
                      </a:r>
                      <a:r>
                        <a:rPr lang="fr-FR" sz="1800" b="1" kern="1200" baseline="0" dirty="0" smtClean="0">
                          <a:solidFill>
                            <a:srgbClr val="C00000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*</a:t>
                      </a:r>
                      <a:r>
                        <a:rPr lang="fr-FR" sz="1800" b="1" kern="1200" baseline="0" dirty="0" smtClean="0">
                          <a:solidFill>
                            <a:schemeClr val="bg1"/>
                          </a:solidFill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.</a:t>
                      </a:r>
                      <a:endParaRPr lang="fr-FR" b="1" dirty="0">
                        <a:solidFill>
                          <a:schemeClr val="bg1"/>
                        </a:solidFill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Flèche vers le bas 9"/>
          <p:cNvSpPr/>
          <p:nvPr/>
        </p:nvSpPr>
        <p:spPr>
          <a:xfrm>
            <a:off x="6300192" y="227687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2123728" y="227687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Double flèche horizontale 16"/>
          <p:cNvSpPr/>
          <p:nvPr/>
        </p:nvSpPr>
        <p:spPr>
          <a:xfrm>
            <a:off x="3779912" y="3284984"/>
            <a:ext cx="576064" cy="72008"/>
          </a:xfrm>
          <a:prstGeom prst="left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>
              <a:solidFill>
                <a:srgbClr val="C00000"/>
              </a:solidFill>
            </a:endParaRPr>
          </a:p>
        </p:txBody>
      </p:sp>
      <p:sp>
        <p:nvSpPr>
          <p:cNvPr id="18" name="Double flèche horizontale 17"/>
          <p:cNvSpPr/>
          <p:nvPr/>
        </p:nvSpPr>
        <p:spPr>
          <a:xfrm>
            <a:off x="3779912" y="5661248"/>
            <a:ext cx="576064" cy="72008"/>
          </a:xfrm>
          <a:prstGeom prst="left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i="1" u="sng" dirty="0" smtClean="0">
                <a:solidFill>
                  <a:schemeClr val="tx2"/>
                </a:solidFill>
                <a:latin typeface="Gabriola" pitchFamily="82" charset="0"/>
              </a:rPr>
              <a:t>La 928 de </a:t>
            </a:r>
            <a:r>
              <a:rPr lang="fr-FR" sz="5400" b="1" i="1" u="sng" dirty="0" err="1" smtClean="0">
                <a:solidFill>
                  <a:schemeClr val="tx2"/>
                </a:solidFill>
                <a:latin typeface="Gabriola" pitchFamily="82" charset="0"/>
              </a:rPr>
              <a:t>liebherr</a:t>
            </a:r>
            <a:r>
              <a:rPr lang="fr-FR" sz="5400" b="1" i="1" u="sng" dirty="0" smtClean="0">
                <a:solidFill>
                  <a:schemeClr val="tx2"/>
                </a:solidFill>
                <a:latin typeface="Gabriola" pitchFamily="82" charset="0"/>
              </a:rPr>
              <a:t> en 2018 (avant)</a:t>
            </a:r>
            <a:endParaRPr lang="fr-FR" sz="5400" b="1" i="1" u="sng" dirty="0">
              <a:solidFill>
                <a:schemeClr val="tx2"/>
              </a:solidFill>
              <a:latin typeface="Gabriola" pitchFamily="82" charset="0"/>
            </a:endParaRPr>
          </a:p>
        </p:txBody>
      </p:sp>
      <p:pic>
        <p:nvPicPr>
          <p:cNvPr id="1027" name="Picture 3" descr="\\SERVEUR01\RIBEIRM1\Environnement\Bureau\téléchargemen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464" y="1556792"/>
            <a:ext cx="8026121" cy="453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800" b="1" i="1" dirty="0" smtClean="0">
                <a:solidFill>
                  <a:schemeClr val="tx2"/>
                </a:solidFill>
                <a:latin typeface="Gabriola" pitchFamily="82" charset="0"/>
              </a:rPr>
              <a:t>Le CIMA </a:t>
            </a:r>
            <a:r>
              <a:rPr lang="fr-FR" sz="4800" b="1" i="1" dirty="0" smtClean="0">
                <a:solidFill>
                  <a:srgbClr val="C00000"/>
                </a:solidFill>
                <a:latin typeface="Gabriola" pitchFamily="82" charset="0"/>
              </a:rPr>
              <a:t>*</a:t>
            </a:r>
            <a:r>
              <a:rPr lang="fr-FR" sz="4800" b="1" i="1" dirty="0" smtClean="0">
                <a:solidFill>
                  <a:schemeClr val="tx2"/>
                </a:solidFill>
                <a:latin typeface="Gabriola" pitchFamily="82" charset="0"/>
              </a:rPr>
              <a:t>contrôle la M-2030 </a:t>
            </a:r>
            <a:r>
              <a:rPr lang="fr-FR" sz="4800" b="1" i="1" u="sng" dirty="0" smtClean="0">
                <a:solidFill>
                  <a:schemeClr val="tx2"/>
                </a:solidFill>
                <a:latin typeface="Gabriola" pitchFamily="82" charset="0"/>
              </a:rPr>
              <a:t>(après)</a:t>
            </a:r>
            <a:endParaRPr lang="fr-FR" sz="4800" b="1" i="1" u="sng" dirty="0">
              <a:solidFill>
                <a:schemeClr val="tx2"/>
              </a:solidFill>
              <a:latin typeface="Gabriola" pitchFamily="82" charset="0"/>
            </a:endParaRPr>
          </a:p>
        </p:txBody>
      </p:sp>
      <p:pic>
        <p:nvPicPr>
          <p:cNvPr id="4" name="Espace réservé du contenu 3" descr="IMG_74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528" y="1600200"/>
            <a:ext cx="691294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i="1" u="sng" dirty="0" smtClean="0">
                <a:solidFill>
                  <a:schemeClr val="tx2"/>
                </a:solidFill>
                <a:latin typeface="Gabriola" pitchFamily="82" charset="0"/>
              </a:rPr>
              <a:t>La M-2030</a:t>
            </a:r>
            <a:endParaRPr lang="fr-FR" sz="6000" b="1" i="1" u="sng" dirty="0">
              <a:solidFill>
                <a:schemeClr val="tx2"/>
              </a:solidFill>
              <a:latin typeface="Gabriola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1800" dirty="0" smtClean="0">
                <a:latin typeface="Andalus" pitchFamily="18" charset="-78"/>
                <a:cs typeface="Andalus" pitchFamily="18" charset="-78"/>
              </a:rPr>
              <a:t>La M-2030 est la nouvelle machine imaginée par Mariana, Ozcan et Athénais ( élèves de la première STMG2 du lycée Jean de Prades à Castelsarrasin). </a:t>
            </a:r>
          </a:p>
          <a:p>
            <a:pPr>
              <a:buNone/>
            </a:pPr>
            <a:r>
              <a:rPr lang="fr-FR" sz="1800" dirty="0" smtClean="0">
                <a:latin typeface="Andalus" pitchFamily="18" charset="-78"/>
                <a:cs typeface="Andalus" pitchFamily="18" charset="-78"/>
              </a:rPr>
              <a:t>Cette machine changerait la manière de travailler. Vous trouverez ci-dessous un tableau avantages/inconvénients.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547664" y="3284984"/>
          <a:ext cx="6096000" cy="274320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203">
                <a:tc>
                  <a:txBody>
                    <a:bodyPr/>
                    <a:lstStyle/>
                    <a:p>
                      <a:pPr algn="ctr"/>
                      <a:r>
                        <a:rPr lang="fr-FR" i="1" u="sng" dirty="0" smtClean="0">
                          <a:latin typeface="Andalus" pitchFamily="18" charset="-78"/>
                          <a:cs typeface="Andalus" pitchFamily="18" charset="-78"/>
                        </a:rPr>
                        <a:t>Avantages </a:t>
                      </a:r>
                      <a:endParaRPr lang="fr-FR" i="1" u="sng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u="sng" dirty="0" smtClean="0">
                          <a:latin typeface="Andalus" pitchFamily="18" charset="-78"/>
                          <a:cs typeface="Andalus" pitchFamily="18" charset="-78"/>
                        </a:rPr>
                        <a:t>Inconvénients</a:t>
                      </a:r>
                      <a:r>
                        <a:rPr lang="fr-FR" i="1" u="sng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endParaRPr lang="fr-FR" i="1" u="sng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3866">
                <a:tc>
                  <a:txBody>
                    <a:bodyPr/>
                    <a:lstStyle/>
                    <a:p>
                      <a:r>
                        <a:rPr lang="fr-FR" baseline="0" dirty="0" smtClean="0">
                          <a:latin typeface="Andalus" pitchFamily="18" charset="-78"/>
                          <a:cs typeface="Andalus" pitchFamily="18" charset="-78"/>
                        </a:rPr>
                        <a:t>   •</a:t>
                      </a:r>
                      <a:r>
                        <a:rPr lang="fr-FR" dirty="0" smtClean="0">
                          <a:latin typeface="Andalus" pitchFamily="18" charset="-78"/>
                          <a:cs typeface="Andalus" pitchFamily="18" charset="-78"/>
                        </a:rPr>
                        <a:t>Energie</a:t>
                      </a:r>
                      <a:r>
                        <a:rPr lang="fr-FR" baseline="0" dirty="0" smtClean="0">
                          <a:latin typeface="Andalus" pitchFamily="18" charset="-78"/>
                          <a:cs typeface="Andalus" pitchFamily="18" charset="-78"/>
                        </a:rPr>
                        <a:t> renouvelable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baseline="0" dirty="0" smtClean="0">
                          <a:latin typeface="Andalus" pitchFamily="18" charset="-78"/>
                          <a:cs typeface="Andalus" pitchFamily="18" charset="-78"/>
                        </a:rPr>
                        <a:t>   • + de production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dirty="0" smtClean="0">
                          <a:latin typeface="Andalus" pitchFamily="18" charset="-78"/>
                          <a:cs typeface="Andalus" pitchFamily="18" charset="-78"/>
                        </a:rPr>
                        <a:t>   •</a:t>
                      </a:r>
                      <a:r>
                        <a:rPr lang="fr-FR" baseline="0" dirty="0" smtClean="0">
                          <a:latin typeface="Andalus" pitchFamily="18" charset="-78"/>
                          <a:cs typeface="Andalus" pitchFamily="18" charset="-78"/>
                        </a:rPr>
                        <a:t> </a:t>
                      </a:r>
                      <a:r>
                        <a:rPr lang="fr-FR" dirty="0" smtClean="0">
                          <a:latin typeface="Andalus" pitchFamily="18" charset="-78"/>
                          <a:cs typeface="Andalus" pitchFamily="18" charset="-78"/>
                        </a:rPr>
                        <a:t>+ de</a:t>
                      </a:r>
                      <a:r>
                        <a:rPr lang="fr-FR" baseline="0" dirty="0" smtClean="0">
                          <a:latin typeface="Andalus" pitchFamily="18" charset="-78"/>
                          <a:cs typeface="Andalus" pitchFamily="18" charset="-78"/>
                        </a:rPr>
                        <a:t> performance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baseline="0" dirty="0" smtClean="0">
                          <a:latin typeface="Andalus" pitchFamily="18" charset="-78"/>
                          <a:cs typeface="Andalus" pitchFamily="18" charset="-78"/>
                        </a:rPr>
                        <a:t>   • - de salariés</a:t>
                      </a:r>
                      <a:endParaRPr lang="fr-FR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fr-FR" dirty="0" smtClean="0">
                          <a:latin typeface="Andalus" pitchFamily="18" charset="-78"/>
                          <a:cs typeface="Andalus" pitchFamily="18" charset="-78"/>
                        </a:rPr>
                        <a:t>•Investissement</a:t>
                      </a:r>
                      <a:r>
                        <a:rPr lang="fr-FR" baseline="0" dirty="0" smtClean="0">
                          <a:latin typeface="Andalus" pitchFamily="18" charset="-78"/>
                          <a:cs typeface="Andalus" pitchFamily="18" charset="-78"/>
                        </a:rPr>
                        <a:t> important.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baseline="0" dirty="0" smtClean="0">
                          <a:latin typeface="Andalus" pitchFamily="18" charset="-78"/>
                          <a:cs typeface="Andalus" pitchFamily="18" charset="-78"/>
                        </a:rPr>
                        <a:t>•Formation longue durée obligatoire pour devenir CIMA</a:t>
                      </a:r>
                      <a:r>
                        <a:rPr lang="fr-FR" b="1" baseline="0" dirty="0" smtClean="0">
                          <a:solidFill>
                            <a:srgbClr val="C00000"/>
                          </a:solidFill>
                          <a:latin typeface="Andalus" pitchFamily="18" charset="-78"/>
                          <a:cs typeface="Andalus" pitchFamily="18" charset="-78"/>
                        </a:rPr>
                        <a:t>*</a:t>
                      </a:r>
                      <a:r>
                        <a:rPr lang="fr-FR" baseline="0" dirty="0" smtClean="0">
                          <a:latin typeface="Andalus" pitchFamily="18" charset="-78"/>
                          <a:cs typeface="Andalus" pitchFamily="18" charset="-78"/>
                        </a:rPr>
                        <a:t> (contrôleur informatique pour machines automatisées )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baseline="0" dirty="0" smtClean="0">
                          <a:latin typeface="Andalus" pitchFamily="18" charset="-78"/>
                          <a:cs typeface="Andalus" pitchFamily="18" charset="-78"/>
                        </a:rPr>
                        <a:t>•Coût de la formation</a:t>
                      </a:r>
                      <a:endParaRPr lang="fr-FR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03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fr-FR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fr-FR" dirty="0"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fr-FR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fr-FR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fr-FR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fr-FR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fr-FR" sz="1800" dirty="0" smtClean="0">
                <a:latin typeface="Andalus" pitchFamily="18" charset="-78"/>
                <a:cs typeface="Andalus" pitchFamily="18" charset="-78"/>
              </a:rPr>
              <a:t>La machine fonctionnerait grâce à l’énergie produite par les panneaux solaires.  Avec Stockage d’énergie sur un « Poste charge ».</a:t>
            </a:r>
          </a:p>
          <a:p>
            <a:pPr>
              <a:buNone/>
            </a:pPr>
            <a:r>
              <a:rPr lang="fr-FR" sz="1800" dirty="0" smtClean="0">
                <a:latin typeface="Andalus" pitchFamily="18" charset="-78"/>
                <a:cs typeface="Andalus" pitchFamily="18" charset="-78"/>
              </a:rPr>
              <a:t>Une zone identifiée serait équipée de capteurs permettant de contrôler les M-2030 à distance. Une tablette serait intégrée à place du volant. Elle ramasserait la terre, les pierres grâce aux 2 types « d’aspirateurs » intégrés. L’objectif serait d’augmenter le chiffre d’affaires grâce à un gain de temps et d’argent.</a:t>
            </a:r>
          </a:p>
          <a:p>
            <a:pPr>
              <a:buNone/>
            </a:pPr>
            <a:endParaRPr lang="fr-FR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fr-FR" sz="1800" dirty="0" smtClean="0">
                <a:latin typeface="Andalus" pitchFamily="18" charset="-78"/>
                <a:cs typeface="Andalus" pitchFamily="18" charset="-78"/>
              </a:rPr>
              <a:t>Le CIMA principal irait vérifier si les machines font correctement le travail qui à été programmé… </a:t>
            </a:r>
          </a:p>
          <a:p>
            <a:pPr>
              <a:buNone/>
            </a:pPr>
            <a:endParaRPr lang="fr-FR" sz="24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fr-FR" sz="2400" b="1" i="1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À quand le premier prototype du M-2030  ?</a:t>
            </a:r>
          </a:p>
          <a:p>
            <a:pPr>
              <a:buNone/>
            </a:pPr>
            <a:endParaRPr lang="fr-FR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fr-FR" sz="1800" dirty="0" smtClean="0">
                <a:solidFill>
                  <a:schemeClr val="accent3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CONFIDENTIEL: Reproduction interdite sauf autorisation express de la 1STMG2 du Lycée Jean de Prades de Castelsarrasin.</a:t>
            </a:r>
          </a:p>
          <a:p>
            <a:pPr>
              <a:buNone/>
            </a:pPr>
            <a:endParaRPr lang="fr-FR" sz="1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</p:txBody>
      </p:sp>
      <p:sp>
        <p:nvSpPr>
          <p:cNvPr id="4" name="ZoneTexte 3"/>
          <p:cNvSpPr txBox="1"/>
          <p:nvPr/>
        </p:nvSpPr>
        <p:spPr>
          <a:xfrm>
            <a:off x="755576" y="18864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i="1" u="sng" dirty="0" smtClean="0">
                <a:solidFill>
                  <a:schemeClr val="tx2"/>
                </a:solidFill>
                <a:latin typeface="Gabriola" pitchFamily="82" charset="0"/>
              </a:rPr>
              <a:t>Une entreprise, un métier en 2018, quels métiers en 2030 ?</a:t>
            </a:r>
            <a:endParaRPr lang="fr-F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270</Words>
  <Application>Microsoft Office PowerPoint</Application>
  <PresentationFormat>Affichage à l'écran (4:3)</PresentationFormat>
  <Paragraphs>102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Aharoni</vt:lpstr>
      <vt:lpstr>Andalus</vt:lpstr>
      <vt:lpstr>Arial</vt:lpstr>
      <vt:lpstr>Arial Black</vt:lpstr>
      <vt:lpstr>Calibri</vt:lpstr>
      <vt:lpstr>Gabriola</vt:lpstr>
      <vt:lpstr>Thème Office</vt:lpstr>
      <vt:lpstr>Le métier de 2030 Chez Liebherr</vt:lpstr>
      <vt:lpstr>Une entreprise, un métier en 2018, quels métiers en 2030 ?</vt:lpstr>
      <vt:lpstr>La 928 de liebherr en 2018 (avant)</vt:lpstr>
      <vt:lpstr>Le CIMA *contrôle la M-2030 (après)</vt:lpstr>
      <vt:lpstr>La M-2030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métier de 2030</dc:title>
  <dc:creator>RIBEIRM1</dc:creator>
  <cp:lastModifiedBy>Virginie Gilabert</cp:lastModifiedBy>
  <cp:revision>11</cp:revision>
  <cp:lastPrinted>2019-02-21T10:56:54Z</cp:lastPrinted>
  <dcterms:created xsi:type="dcterms:W3CDTF">2019-02-13T07:47:58Z</dcterms:created>
  <dcterms:modified xsi:type="dcterms:W3CDTF">2019-02-21T10:57:28Z</dcterms:modified>
</cp:coreProperties>
</file>